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HK Modular" charset="1" panose="00000800000000000000"/>
      <p:regular r:id="rId14"/>
    </p:embeddedFont>
    <p:embeddedFont>
      <p:font typeface="Canva Sans" charset="1" panose="020B0503030501040103"/>
      <p:regular r:id="rId15"/>
    </p:embeddedFont>
    <p:embeddedFont>
      <p:font typeface="Canva Sans Bold" charset="1" panose="020B0803030501040103"/>
      <p:regular r:id="rId16"/>
    </p:embeddedFont>
    <p:embeddedFont>
      <p:font typeface="Canva Sans Italics" charset="1" panose="020B0503030501040103"/>
      <p:regular r:id="rId17"/>
    </p:embeddedFont>
    <p:embeddedFont>
      <p:font typeface="Canva Sans Bold Italics" charset="1" panose="020B0803030501040103"/>
      <p:regular r:id="rId18"/>
    </p:embeddedFont>
    <p:embeddedFont>
      <p:font typeface="Canva Sans Medium" charset="1" panose="020B0603030501040103"/>
      <p:regular r:id="rId19"/>
    </p:embeddedFont>
    <p:embeddedFont>
      <p:font typeface="Canva Sans Medium Italics" charset="1" panose="020B06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8586" y="3078163"/>
            <a:ext cx="787686" cy="2895720"/>
            <a:chOff x="0" y="0"/>
            <a:chExt cx="207456" cy="762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7456" cy="762659"/>
            </a:xfrm>
            <a:custGeom>
              <a:avLst/>
              <a:gdLst/>
              <a:ahLst/>
              <a:cxnLst/>
              <a:rect r="r" b="b" t="t" l="l"/>
              <a:pathLst>
                <a:path h="762659" w="207456">
                  <a:moveTo>
                    <a:pt x="0" y="0"/>
                  </a:moveTo>
                  <a:lnTo>
                    <a:pt x="207456" y="0"/>
                  </a:lnTo>
                  <a:lnTo>
                    <a:pt x="207456" y="762659"/>
                  </a:lnTo>
                  <a:lnTo>
                    <a:pt x="0" y="76265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7456" cy="810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5170065" y="954330"/>
            <a:ext cx="7873284" cy="7143386"/>
            <a:chOff x="0" y="0"/>
            <a:chExt cx="2073622" cy="1881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3622" cy="1881386"/>
            </a:xfrm>
            <a:custGeom>
              <a:avLst/>
              <a:gdLst/>
              <a:ahLst/>
              <a:cxnLst/>
              <a:rect r="r" b="b" t="t" l="l"/>
              <a:pathLst>
                <a:path h="1881386" w="2073622">
                  <a:moveTo>
                    <a:pt x="0" y="0"/>
                  </a:moveTo>
                  <a:lnTo>
                    <a:pt x="2073622" y="0"/>
                  </a:lnTo>
                  <a:lnTo>
                    <a:pt x="2073622" y="1881386"/>
                  </a:lnTo>
                  <a:lnTo>
                    <a:pt x="0" y="1881386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73622" cy="19290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561233" y="-1413855"/>
            <a:ext cx="7445994" cy="9810682"/>
            <a:chOff x="0" y="0"/>
            <a:chExt cx="1961085" cy="25838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61085" cy="2583883"/>
            </a:xfrm>
            <a:custGeom>
              <a:avLst/>
              <a:gdLst/>
              <a:ahLst/>
              <a:cxnLst/>
              <a:rect r="r" b="b" t="t" l="l"/>
              <a:pathLst>
                <a:path h="2583883" w="1961085">
                  <a:moveTo>
                    <a:pt x="0" y="0"/>
                  </a:moveTo>
                  <a:lnTo>
                    <a:pt x="1961085" y="0"/>
                  </a:lnTo>
                  <a:lnTo>
                    <a:pt x="1961085" y="2583883"/>
                  </a:lnTo>
                  <a:lnTo>
                    <a:pt x="0" y="258388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61085" cy="26315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8100000">
            <a:off x="9115636" y="8825183"/>
            <a:ext cx="9804727" cy="6749815"/>
            <a:chOff x="0" y="0"/>
            <a:chExt cx="2582315" cy="17777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82315" cy="1777729"/>
            </a:xfrm>
            <a:custGeom>
              <a:avLst/>
              <a:gdLst/>
              <a:ahLst/>
              <a:cxnLst/>
              <a:rect r="r" b="b" t="t" l="l"/>
              <a:pathLst>
                <a:path h="1777729" w="2582315">
                  <a:moveTo>
                    <a:pt x="0" y="0"/>
                  </a:moveTo>
                  <a:lnTo>
                    <a:pt x="2582315" y="0"/>
                  </a:lnTo>
                  <a:lnTo>
                    <a:pt x="2582315" y="1777729"/>
                  </a:lnTo>
                  <a:lnTo>
                    <a:pt x="0" y="177772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582315" cy="18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35254" y="3578358"/>
            <a:ext cx="7990531" cy="387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>
                <a:solidFill>
                  <a:srgbClr val="004AAD"/>
                </a:solidFill>
                <a:latin typeface="Roboto Bold"/>
              </a:rPr>
              <a:t>SOLID PROPULSION TEAM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7642584" y="153439"/>
            <a:ext cx="3071293" cy="2660273"/>
          </a:xfrm>
          <a:custGeom>
            <a:avLst/>
            <a:gdLst/>
            <a:ahLst/>
            <a:cxnLst/>
            <a:rect r="r" b="b" t="t" l="l"/>
            <a:pathLst>
              <a:path h="2660273" w="3071293">
                <a:moveTo>
                  <a:pt x="0" y="0"/>
                </a:moveTo>
                <a:lnTo>
                  <a:pt x="3071293" y="0"/>
                </a:lnTo>
                <a:lnTo>
                  <a:pt x="3071293" y="2660274"/>
                </a:lnTo>
                <a:lnTo>
                  <a:pt x="0" y="266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5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034850" y="7937456"/>
            <a:ext cx="6990733" cy="854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004AAD"/>
                </a:solidFill>
                <a:latin typeface="Roboto Bold"/>
              </a:rPr>
              <a:t>WEEK 12 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248898" y="1832927"/>
            <a:ext cx="12443360" cy="6621145"/>
          </a:xfrm>
          <a:custGeom>
            <a:avLst/>
            <a:gdLst/>
            <a:ahLst/>
            <a:cxnLst/>
            <a:rect r="r" b="b" t="t" l="l"/>
            <a:pathLst>
              <a:path h="6621145" w="12443360">
                <a:moveTo>
                  <a:pt x="0" y="0"/>
                </a:moveTo>
                <a:lnTo>
                  <a:pt x="12443360" y="0"/>
                </a:lnTo>
                <a:lnTo>
                  <a:pt x="12443360" y="6621146"/>
                </a:lnTo>
                <a:lnTo>
                  <a:pt x="0" y="662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0475" r="0" b="-2047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48898" y="401656"/>
            <a:ext cx="12443360" cy="1120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004AAD"/>
                </a:solidFill>
                <a:latin typeface="Roboto Bold"/>
              </a:rPr>
              <a:t>Loading of grains in motor casing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410591"/>
            <a:ext cx="14963528" cy="1590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4AAD"/>
                </a:solidFill>
                <a:latin typeface="Roboto Bold"/>
              </a:rPr>
              <a:t>Grains with 16.98mm  port diameter  were loaded in the 2.5mm thick motor casing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926789" y="1522394"/>
            <a:ext cx="6104207" cy="6045547"/>
          </a:xfrm>
          <a:custGeom>
            <a:avLst/>
            <a:gdLst/>
            <a:ahLst/>
            <a:cxnLst/>
            <a:rect r="r" b="b" t="t" l="l"/>
            <a:pathLst>
              <a:path h="6045547" w="6104207">
                <a:moveTo>
                  <a:pt x="0" y="0"/>
                </a:moveTo>
                <a:lnTo>
                  <a:pt x="6104208" y="0"/>
                </a:lnTo>
                <a:lnTo>
                  <a:pt x="6104208" y="6045547"/>
                </a:lnTo>
                <a:lnTo>
                  <a:pt x="0" y="6045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951" t="-57885" r="-4858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03911" y="7818425"/>
            <a:ext cx="15478839" cy="238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The static fire test was aimed at checking the improvement of the new grains and the strength of the 2,5mm thick motor casing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96761" y="392131"/>
            <a:ext cx="12491400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Static test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23337" y="4440392"/>
            <a:ext cx="8924448" cy="205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0"/>
              </a:lnSpc>
            </a:pPr>
            <a:r>
              <a:rPr lang="en-US" sz="5921">
                <a:solidFill>
                  <a:srgbClr val="004AAD"/>
                </a:solidFill>
                <a:latin typeface="Canva Sans Bold"/>
              </a:rPr>
              <a:t>maximum thrust :407kgf</a:t>
            </a:r>
          </a:p>
          <a:p>
            <a:pPr algn="ctr">
              <a:lnSpc>
                <a:spcPts val="8290"/>
              </a:lnSpc>
            </a:pPr>
            <a:r>
              <a:rPr lang="en-US" sz="5921">
                <a:solidFill>
                  <a:srgbClr val="004AAD"/>
                </a:solidFill>
                <a:latin typeface="Canva Sans Bold"/>
              </a:rPr>
              <a:t>or 3992.67N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335786" y="2267565"/>
            <a:ext cx="14213350" cy="3851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87449" indent="-593725" lvl="1">
              <a:lnSpc>
                <a:spcPts val="7699"/>
              </a:lnSpc>
              <a:buAutoNum type="arabicPeriod" startAt="1"/>
            </a:pPr>
            <a:r>
              <a:rPr lang="en-US" sz="5499">
                <a:solidFill>
                  <a:srgbClr val="004AAD"/>
                </a:solidFill>
                <a:latin typeface="Roboto"/>
              </a:rPr>
              <a:t> Machining of motor casing </a:t>
            </a:r>
          </a:p>
          <a:p>
            <a:pPr marL="1187449" indent="-593725" lvl="1">
              <a:lnSpc>
                <a:spcPts val="7699"/>
              </a:lnSpc>
              <a:buAutoNum type="arabicPeriod" startAt="1"/>
            </a:pPr>
            <a:r>
              <a:rPr lang="en-US" sz="5499">
                <a:solidFill>
                  <a:srgbClr val="004AAD"/>
                </a:solidFill>
                <a:latin typeface="Roboto"/>
              </a:rPr>
              <a:t>Machining bulkheads and nozzles</a:t>
            </a:r>
          </a:p>
          <a:p>
            <a:pPr marL="1187449" indent="-593725" lvl="1">
              <a:lnSpc>
                <a:spcPts val="7699"/>
              </a:lnSpc>
              <a:buAutoNum type="arabicPeriod" startAt="1"/>
            </a:pPr>
            <a:r>
              <a:rPr lang="en-US" sz="5499">
                <a:solidFill>
                  <a:srgbClr val="004AAD"/>
                </a:solidFill>
                <a:latin typeface="Roboto"/>
              </a:rPr>
              <a:t>Cooking of grains #83</a:t>
            </a:r>
          </a:p>
          <a:p>
            <a:pPr marL="1187449" indent="-593725" lvl="1">
              <a:lnSpc>
                <a:spcPts val="7699"/>
              </a:lnSpc>
              <a:buAutoNum type="arabicPeriod" startAt="1"/>
            </a:pPr>
            <a:r>
              <a:rPr lang="en-US" sz="5499">
                <a:solidFill>
                  <a:srgbClr val="004AAD"/>
                </a:solidFill>
                <a:latin typeface="Roboto"/>
              </a:rPr>
              <a:t>Adding buzzers and lights in the circuit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196761" y="392131"/>
            <a:ext cx="12491400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Tasks to be done next week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3745" y="2756752"/>
            <a:ext cx="14853824" cy="586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35"/>
              </a:lnSpc>
            </a:pPr>
            <a:r>
              <a:rPr lang="en-US" sz="22535" spc="3560">
                <a:solidFill>
                  <a:srgbClr val="FFFFFF"/>
                </a:solidFill>
                <a:latin typeface="HK Modular Bold Italics"/>
              </a:rPr>
              <a:t>THANK</a:t>
            </a:r>
          </a:p>
          <a:p>
            <a:pPr algn="ctr">
              <a:lnSpc>
                <a:spcPts val="22535"/>
              </a:lnSpc>
            </a:pPr>
            <a:r>
              <a:rPr lang="en-US" sz="22535" spc="3560">
                <a:solidFill>
                  <a:srgbClr val="FFFFFF"/>
                </a:solidFill>
                <a:latin typeface="HK Modular Bold Italics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2700000">
            <a:off x="15966858" y="3813574"/>
            <a:ext cx="5777465" cy="3571737"/>
            <a:chOff x="0" y="0"/>
            <a:chExt cx="1521637" cy="940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1637" cy="940704"/>
            </a:xfrm>
            <a:custGeom>
              <a:avLst/>
              <a:gdLst/>
              <a:ahLst/>
              <a:cxnLst/>
              <a:rect r="r" b="b" t="t" l="l"/>
              <a:pathLst>
                <a:path h="940704" w="1521637">
                  <a:moveTo>
                    <a:pt x="0" y="0"/>
                  </a:moveTo>
                  <a:lnTo>
                    <a:pt x="1521637" y="0"/>
                  </a:lnTo>
                  <a:lnTo>
                    <a:pt x="1521637" y="940704"/>
                  </a:lnTo>
                  <a:lnTo>
                    <a:pt x="0" y="94070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521637" cy="988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8100000">
            <a:off x="-4580307" y="-7399490"/>
            <a:ext cx="8112946" cy="9537300"/>
            <a:chOff x="0" y="0"/>
            <a:chExt cx="2136743" cy="25118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36743" cy="2511882"/>
            </a:xfrm>
            <a:custGeom>
              <a:avLst/>
              <a:gdLst/>
              <a:ahLst/>
              <a:cxnLst/>
              <a:rect r="r" b="b" t="t" l="l"/>
              <a:pathLst>
                <a:path h="2511882" w="2136743">
                  <a:moveTo>
                    <a:pt x="0" y="0"/>
                  </a:moveTo>
                  <a:lnTo>
                    <a:pt x="2136743" y="0"/>
                  </a:lnTo>
                  <a:lnTo>
                    <a:pt x="2136743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36743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15662390" y="8334888"/>
            <a:ext cx="4613107" cy="5003078"/>
            <a:chOff x="0" y="0"/>
            <a:chExt cx="1214975" cy="13176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4975" cy="1317683"/>
            </a:xfrm>
            <a:custGeom>
              <a:avLst/>
              <a:gdLst/>
              <a:ahLst/>
              <a:cxnLst/>
              <a:rect r="r" b="b" t="t" l="l"/>
              <a:pathLst>
                <a:path h="1317683" w="1214975">
                  <a:moveTo>
                    <a:pt x="0" y="0"/>
                  </a:moveTo>
                  <a:lnTo>
                    <a:pt x="1214975" y="0"/>
                  </a:lnTo>
                  <a:lnTo>
                    <a:pt x="1214975" y="1317683"/>
                  </a:lnTo>
                  <a:lnTo>
                    <a:pt x="0" y="131768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14975" cy="136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086024" y="267691"/>
            <a:ext cx="2201976" cy="2083821"/>
          </a:xfrm>
          <a:custGeom>
            <a:avLst/>
            <a:gdLst/>
            <a:ahLst/>
            <a:cxnLst/>
            <a:rect r="r" b="b" t="t" l="l"/>
            <a:pathLst>
              <a:path h="2083821" w="2201976">
                <a:moveTo>
                  <a:pt x="0" y="0"/>
                </a:moveTo>
                <a:lnTo>
                  <a:pt x="2201976" y="0"/>
                </a:lnTo>
                <a:lnTo>
                  <a:pt x="2201976" y="2083821"/>
                </a:lnTo>
                <a:lnTo>
                  <a:pt x="0" y="2083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075409" y="730194"/>
            <a:ext cx="8246429" cy="133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9"/>
              </a:lnSpc>
            </a:pPr>
            <a:r>
              <a:rPr lang="en-US" sz="9999">
                <a:solidFill>
                  <a:srgbClr val="000000"/>
                </a:solidFill>
                <a:latin typeface="Roboto"/>
              </a:rPr>
              <a:t>Tasks Done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26341" y="2256262"/>
            <a:ext cx="13723807" cy="7981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Cooking of grains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Repair of test stand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Machining of nozzle and bulkheads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Drilling and tapping M8 holes on the  bulkheads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Machining of casting rod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Loading of grains in motor casing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Checking ignition circuit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Calibrating loadcell</a:t>
            </a:r>
          </a:p>
          <a:p>
            <a:pPr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Roboto Bold"/>
              </a:rPr>
              <a:t>Static test</a:t>
            </a:r>
          </a:p>
          <a:p>
            <a:pPr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6688" y="3078163"/>
            <a:ext cx="985418" cy="7208837"/>
            <a:chOff x="0" y="0"/>
            <a:chExt cx="259534" cy="1898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534" cy="1898624"/>
            </a:xfrm>
            <a:custGeom>
              <a:avLst/>
              <a:gdLst/>
              <a:ahLst/>
              <a:cxnLst/>
              <a:rect r="r" b="b" t="t" l="l"/>
              <a:pathLst>
                <a:path h="1898624" w="259534">
                  <a:moveTo>
                    <a:pt x="0" y="0"/>
                  </a:moveTo>
                  <a:lnTo>
                    <a:pt x="259534" y="0"/>
                  </a:lnTo>
                  <a:lnTo>
                    <a:pt x="259534" y="1898624"/>
                  </a:lnTo>
                  <a:lnTo>
                    <a:pt x="0" y="18986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9534" cy="1946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299337" y="3673336"/>
            <a:ext cx="6471953" cy="2940329"/>
            <a:chOff x="0" y="0"/>
            <a:chExt cx="1704547" cy="774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774408"/>
            </a:xfrm>
            <a:custGeom>
              <a:avLst/>
              <a:gdLst/>
              <a:ahLst/>
              <a:cxnLst/>
              <a:rect r="r" b="b" t="t" l="l"/>
              <a:pathLst>
                <a:path h="774408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774408"/>
                  </a:lnTo>
                  <a:lnTo>
                    <a:pt x="0" y="77440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8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0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82695" y="2280821"/>
            <a:ext cx="4674837" cy="4728339"/>
          </a:xfrm>
          <a:custGeom>
            <a:avLst/>
            <a:gdLst/>
            <a:ahLst/>
            <a:cxnLst/>
            <a:rect r="r" b="b" t="t" l="l"/>
            <a:pathLst>
              <a:path h="4728339" w="4674837">
                <a:moveTo>
                  <a:pt x="0" y="0"/>
                </a:moveTo>
                <a:lnTo>
                  <a:pt x="4674837" y="0"/>
                </a:lnTo>
                <a:lnTo>
                  <a:pt x="4674837" y="4728339"/>
                </a:lnTo>
                <a:lnTo>
                  <a:pt x="0" y="4728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12" t="0" r="-4212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154361" y="2280821"/>
            <a:ext cx="7133639" cy="4730160"/>
          </a:xfrm>
          <a:custGeom>
            <a:avLst/>
            <a:gdLst/>
            <a:ahLst/>
            <a:cxnLst/>
            <a:rect r="r" b="b" t="t" l="l"/>
            <a:pathLst>
              <a:path h="4730160" w="7133639">
                <a:moveTo>
                  <a:pt x="0" y="0"/>
                </a:moveTo>
                <a:lnTo>
                  <a:pt x="7133639" y="0"/>
                </a:lnTo>
                <a:lnTo>
                  <a:pt x="7133639" y="4730160"/>
                </a:lnTo>
                <a:lnTo>
                  <a:pt x="0" y="4730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55" t="0" r="-2396" b="-334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57532" y="4059397"/>
            <a:ext cx="1084103" cy="10841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10606203" y="4059397"/>
            <a:ext cx="730422" cy="1084103"/>
            <a:chOff x="0" y="0"/>
            <a:chExt cx="547629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7629" cy="812800"/>
            </a:xfrm>
            <a:custGeom>
              <a:avLst/>
              <a:gdLst/>
              <a:ahLst/>
              <a:cxnLst/>
              <a:rect r="r" b="b" t="t" l="l"/>
              <a:pathLst>
                <a:path h="812800" w="547629">
                  <a:moveTo>
                    <a:pt x="547629" y="406400"/>
                  </a:moveTo>
                  <a:lnTo>
                    <a:pt x="141229" y="0"/>
                  </a:lnTo>
                  <a:lnTo>
                    <a:pt x="141229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141229" y="609600"/>
                  </a:lnTo>
                  <a:lnTo>
                    <a:pt x="141229" y="812800"/>
                  </a:lnTo>
                  <a:lnTo>
                    <a:pt x="547629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6336051" y="2237279"/>
            <a:ext cx="3984326" cy="4728339"/>
          </a:xfrm>
          <a:custGeom>
            <a:avLst/>
            <a:gdLst/>
            <a:ahLst/>
            <a:cxnLst/>
            <a:rect r="r" b="b" t="t" l="l"/>
            <a:pathLst>
              <a:path h="4728339" w="3984326">
                <a:moveTo>
                  <a:pt x="0" y="0"/>
                </a:moveTo>
                <a:lnTo>
                  <a:pt x="3984326" y="0"/>
                </a:lnTo>
                <a:lnTo>
                  <a:pt x="3984326" y="4728339"/>
                </a:lnTo>
                <a:lnTo>
                  <a:pt x="0" y="47283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06" t="0" r="-49825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48633" y="715088"/>
            <a:ext cx="9343487" cy="87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#83  Cooking of grains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375994"/>
            <a:ext cx="14578661" cy="158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cooked 6 grains with 16.98mm port diameter and one for 25mm port diameter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29858" y="6987486"/>
            <a:ext cx="4576344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preheating sorbitol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021" y="6944306"/>
            <a:ext cx="5121511" cy="118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Weighing the ingredients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83755" y="6987486"/>
            <a:ext cx="6575545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mixing and cookiing the mixture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6688" y="3078163"/>
            <a:ext cx="985418" cy="7208837"/>
            <a:chOff x="0" y="0"/>
            <a:chExt cx="259534" cy="18986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9534" cy="1898624"/>
            </a:xfrm>
            <a:custGeom>
              <a:avLst/>
              <a:gdLst/>
              <a:ahLst/>
              <a:cxnLst/>
              <a:rect r="r" b="b" t="t" l="l"/>
              <a:pathLst>
                <a:path h="1898624" w="259534">
                  <a:moveTo>
                    <a:pt x="0" y="0"/>
                  </a:moveTo>
                  <a:lnTo>
                    <a:pt x="259534" y="0"/>
                  </a:lnTo>
                  <a:lnTo>
                    <a:pt x="259534" y="1898624"/>
                  </a:lnTo>
                  <a:lnTo>
                    <a:pt x="0" y="189862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59534" cy="1946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299337" y="3673336"/>
            <a:ext cx="6471953" cy="2940329"/>
            <a:chOff x="0" y="0"/>
            <a:chExt cx="1704547" cy="7744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774408"/>
            </a:xfrm>
            <a:custGeom>
              <a:avLst/>
              <a:gdLst/>
              <a:ahLst/>
              <a:cxnLst/>
              <a:rect r="r" b="b" t="t" l="l"/>
              <a:pathLst>
                <a:path h="774408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774408"/>
                  </a:lnTo>
                  <a:lnTo>
                    <a:pt x="0" y="774408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822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0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958100" y="4129562"/>
            <a:ext cx="1394169" cy="862398"/>
            <a:chOff x="0" y="0"/>
            <a:chExt cx="1681261" cy="10399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81261" cy="1039986"/>
            </a:xfrm>
            <a:custGeom>
              <a:avLst/>
              <a:gdLst/>
              <a:ahLst/>
              <a:cxnLst/>
              <a:rect r="r" b="b" t="t" l="l"/>
              <a:pathLst>
                <a:path h="1039986" w="1681261">
                  <a:moveTo>
                    <a:pt x="1681261" y="519993"/>
                  </a:moveTo>
                  <a:lnTo>
                    <a:pt x="1274861" y="0"/>
                  </a:lnTo>
                  <a:lnTo>
                    <a:pt x="1274861" y="203200"/>
                  </a:lnTo>
                  <a:lnTo>
                    <a:pt x="0" y="203200"/>
                  </a:lnTo>
                  <a:lnTo>
                    <a:pt x="0" y="836786"/>
                  </a:lnTo>
                  <a:lnTo>
                    <a:pt x="1274861" y="836786"/>
                  </a:lnTo>
                  <a:lnTo>
                    <a:pt x="1274861" y="1039986"/>
                  </a:lnTo>
                  <a:lnTo>
                    <a:pt x="1681261" y="5199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180217" y="4413056"/>
            <a:ext cx="1552758" cy="992307"/>
            <a:chOff x="0" y="0"/>
            <a:chExt cx="127186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1866" cy="812800"/>
            </a:xfrm>
            <a:custGeom>
              <a:avLst/>
              <a:gdLst/>
              <a:ahLst/>
              <a:cxnLst/>
              <a:rect r="r" b="b" t="t" l="l"/>
              <a:pathLst>
                <a:path h="812800" w="1271866">
                  <a:moveTo>
                    <a:pt x="1271866" y="406400"/>
                  </a:moveTo>
                  <a:lnTo>
                    <a:pt x="865466" y="0"/>
                  </a:lnTo>
                  <a:lnTo>
                    <a:pt x="865466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865466" y="609600"/>
                  </a:lnTo>
                  <a:lnTo>
                    <a:pt x="865466" y="812800"/>
                  </a:lnTo>
                  <a:lnTo>
                    <a:pt x="1271866" y="40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7476094" y="2204746"/>
            <a:ext cx="3993367" cy="4958673"/>
          </a:xfrm>
          <a:custGeom>
            <a:avLst/>
            <a:gdLst/>
            <a:ahLst/>
            <a:cxnLst/>
            <a:rect r="r" b="b" t="t" l="l"/>
            <a:pathLst>
              <a:path h="4958673" w="3993367">
                <a:moveTo>
                  <a:pt x="0" y="0"/>
                </a:moveTo>
                <a:lnTo>
                  <a:pt x="3993367" y="0"/>
                </a:lnTo>
                <a:lnTo>
                  <a:pt x="3993367" y="4958673"/>
                </a:lnTo>
                <a:lnTo>
                  <a:pt x="0" y="49586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81" t="-3417" r="0" b="-341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856800" y="2371969"/>
            <a:ext cx="4185283" cy="4624227"/>
          </a:xfrm>
          <a:custGeom>
            <a:avLst/>
            <a:gdLst/>
            <a:ahLst/>
            <a:cxnLst/>
            <a:rect r="r" b="b" t="t" l="l"/>
            <a:pathLst>
              <a:path h="4624227" w="4185283">
                <a:moveTo>
                  <a:pt x="0" y="0"/>
                </a:moveTo>
                <a:lnTo>
                  <a:pt x="4185282" y="0"/>
                </a:lnTo>
                <a:lnTo>
                  <a:pt x="4185282" y="4624227"/>
                </a:lnTo>
                <a:lnTo>
                  <a:pt x="0" y="4624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28700" y="1793062"/>
            <a:ext cx="4929400" cy="5535397"/>
          </a:xfrm>
          <a:custGeom>
            <a:avLst/>
            <a:gdLst/>
            <a:ahLst/>
            <a:cxnLst/>
            <a:rect r="r" b="b" t="t" l="l"/>
            <a:pathLst>
              <a:path h="5535397" w="4929400">
                <a:moveTo>
                  <a:pt x="0" y="0"/>
                </a:moveTo>
                <a:lnTo>
                  <a:pt x="4929400" y="0"/>
                </a:lnTo>
                <a:lnTo>
                  <a:pt x="4929400" y="5535397"/>
                </a:lnTo>
                <a:lnTo>
                  <a:pt x="0" y="5535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06" t="0" r="-44884" b="-6522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605954" y="596967"/>
            <a:ext cx="9343487" cy="87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#83 Cooking of grains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375994"/>
            <a:ext cx="14578661" cy="158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cooked 6 grains with 16.98mm port diameter and one for 25mm port diameter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476094" y="7014110"/>
            <a:ext cx="4576344" cy="1180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demolding and weighing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6021" y="7314091"/>
            <a:ext cx="5121511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Casting in molds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881238" y="7004982"/>
            <a:ext cx="1615051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Storing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8730" y="2372340"/>
            <a:ext cx="7637804" cy="5746254"/>
          </a:xfrm>
          <a:custGeom>
            <a:avLst/>
            <a:gdLst/>
            <a:ahLst/>
            <a:cxnLst/>
            <a:rect r="r" b="b" t="t" l="l"/>
            <a:pathLst>
              <a:path h="5746254" w="7637804">
                <a:moveTo>
                  <a:pt x="0" y="0"/>
                </a:moveTo>
                <a:lnTo>
                  <a:pt x="7637804" y="0"/>
                </a:lnTo>
                <a:lnTo>
                  <a:pt x="7637804" y="5746254"/>
                </a:lnTo>
                <a:lnTo>
                  <a:pt x="0" y="57462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093203" y="2372340"/>
            <a:ext cx="7677086" cy="5775808"/>
          </a:xfrm>
          <a:custGeom>
            <a:avLst/>
            <a:gdLst/>
            <a:ahLst/>
            <a:cxnLst/>
            <a:rect r="r" b="b" t="t" l="l"/>
            <a:pathLst>
              <a:path h="5775808" w="7677086">
                <a:moveTo>
                  <a:pt x="0" y="0"/>
                </a:moveTo>
                <a:lnTo>
                  <a:pt x="7677085" y="0"/>
                </a:lnTo>
                <a:lnTo>
                  <a:pt x="7677085" y="5775808"/>
                </a:lnTo>
                <a:lnTo>
                  <a:pt x="0" y="57758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8618509"/>
            <a:ext cx="15178870" cy="158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The parts of the test stand destroyed during the previous static test were repaired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432295" y="392131"/>
            <a:ext cx="13775274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#110  Repair of test stand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47335" y="1831189"/>
            <a:ext cx="6157414" cy="5773692"/>
          </a:xfrm>
          <a:custGeom>
            <a:avLst/>
            <a:gdLst/>
            <a:ahLst/>
            <a:cxnLst/>
            <a:rect r="r" b="b" t="t" l="l"/>
            <a:pathLst>
              <a:path h="5773692" w="6157414">
                <a:moveTo>
                  <a:pt x="0" y="0"/>
                </a:moveTo>
                <a:lnTo>
                  <a:pt x="6157414" y="0"/>
                </a:lnTo>
                <a:lnTo>
                  <a:pt x="6157414" y="5773692"/>
                </a:lnTo>
                <a:lnTo>
                  <a:pt x="0" y="5773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272" r="0" b="-5832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123354" y="1831189"/>
            <a:ext cx="5784246" cy="5860750"/>
          </a:xfrm>
          <a:custGeom>
            <a:avLst/>
            <a:gdLst/>
            <a:ahLst/>
            <a:cxnLst/>
            <a:rect r="r" b="b" t="t" l="l"/>
            <a:pathLst>
              <a:path h="5860750" w="5784246">
                <a:moveTo>
                  <a:pt x="0" y="0"/>
                </a:moveTo>
                <a:lnTo>
                  <a:pt x="5784246" y="0"/>
                </a:lnTo>
                <a:lnTo>
                  <a:pt x="5784246" y="5860749"/>
                </a:lnTo>
                <a:lnTo>
                  <a:pt x="0" y="5860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5096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28730" y="7818425"/>
            <a:ext cx="15178870" cy="2381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AAD"/>
                </a:solidFill>
                <a:latin typeface="Roboto"/>
              </a:rPr>
              <a:t>Drilled holes using 6mm diameter drill bit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AAD"/>
                </a:solidFill>
                <a:latin typeface="Roboto"/>
              </a:rPr>
              <a:t>First tapped using M7 taps</a:t>
            </a:r>
          </a:p>
          <a:p>
            <a:pPr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4AAD"/>
                </a:solidFill>
                <a:latin typeface="Roboto"/>
              </a:rPr>
              <a:t>Finished tapping using M8 taps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6179" y="392131"/>
            <a:ext cx="14411391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Drilling and tapping M8 holes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82274"/>
            <a:ext cx="851197" cy="7121464"/>
            <a:chOff x="0" y="0"/>
            <a:chExt cx="224184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4184" cy="1875612"/>
            </a:xfrm>
            <a:custGeom>
              <a:avLst/>
              <a:gdLst/>
              <a:ahLst/>
              <a:cxnLst/>
              <a:rect r="r" b="b" t="t" l="l"/>
              <a:pathLst>
                <a:path h="1875612" w="224184">
                  <a:moveTo>
                    <a:pt x="0" y="0"/>
                  </a:moveTo>
                  <a:lnTo>
                    <a:pt x="224184" y="0"/>
                  </a:lnTo>
                  <a:lnTo>
                    <a:pt x="224184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24184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570393" y="4517608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369728" y="-7541506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188617" y="8156741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330036" y="248412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1" y="0"/>
                </a:lnTo>
                <a:lnTo>
                  <a:pt x="2080431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027251" y="1232811"/>
            <a:ext cx="10127447" cy="7595586"/>
          </a:xfrm>
          <a:custGeom>
            <a:avLst/>
            <a:gdLst/>
            <a:ahLst/>
            <a:cxnLst/>
            <a:rect r="r" b="b" t="t" l="l"/>
            <a:pathLst>
              <a:path h="7595586" w="10127447">
                <a:moveTo>
                  <a:pt x="0" y="0"/>
                </a:moveTo>
                <a:lnTo>
                  <a:pt x="10127447" y="0"/>
                </a:lnTo>
                <a:lnTo>
                  <a:pt x="10127447" y="7595586"/>
                </a:lnTo>
                <a:lnTo>
                  <a:pt x="0" y="7595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51167" y="8822621"/>
            <a:ext cx="15178870" cy="1581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Turned one more grain casting rod from 25mm diameter shaft to 16.9mm 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47909" y="105537"/>
            <a:ext cx="13482127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#140   Machining of casting rod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24533" y="2013099"/>
            <a:ext cx="9598658" cy="7057188"/>
          </a:xfrm>
          <a:custGeom>
            <a:avLst/>
            <a:gdLst/>
            <a:ahLst/>
            <a:cxnLst/>
            <a:rect r="r" b="b" t="t" l="l"/>
            <a:pathLst>
              <a:path h="7057188" w="9598658">
                <a:moveTo>
                  <a:pt x="0" y="0"/>
                </a:moveTo>
                <a:lnTo>
                  <a:pt x="9598658" y="0"/>
                </a:lnTo>
                <a:lnTo>
                  <a:pt x="9598658" y="7057188"/>
                </a:lnTo>
                <a:lnTo>
                  <a:pt x="0" y="70571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0675" r="0" b="-40675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85967" y="9163050"/>
            <a:ext cx="14321602" cy="78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All the components and connections were good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96761" y="392131"/>
            <a:ext cx="12491400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Checking ignition circuit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078163"/>
            <a:ext cx="728730" cy="7121464"/>
            <a:chOff x="0" y="0"/>
            <a:chExt cx="191929" cy="18756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929" cy="1875612"/>
            </a:xfrm>
            <a:custGeom>
              <a:avLst/>
              <a:gdLst/>
              <a:ahLst/>
              <a:cxnLst/>
              <a:rect r="r" b="b" t="t" l="l"/>
              <a:pathLst>
                <a:path h="1875612" w="191929">
                  <a:moveTo>
                    <a:pt x="0" y="0"/>
                  </a:moveTo>
                  <a:lnTo>
                    <a:pt x="191929" y="0"/>
                  </a:lnTo>
                  <a:lnTo>
                    <a:pt x="191929" y="1875612"/>
                  </a:lnTo>
                  <a:lnTo>
                    <a:pt x="0" y="187561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91929" cy="19232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2700000">
            <a:off x="16447927" y="4313496"/>
            <a:ext cx="6471953" cy="2369633"/>
            <a:chOff x="0" y="0"/>
            <a:chExt cx="1704547" cy="6241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4547" cy="624101"/>
            </a:xfrm>
            <a:custGeom>
              <a:avLst/>
              <a:gdLst/>
              <a:ahLst/>
              <a:cxnLst/>
              <a:rect r="r" b="b" t="t" l="l"/>
              <a:pathLst>
                <a:path h="624101" w="1704547">
                  <a:moveTo>
                    <a:pt x="0" y="0"/>
                  </a:moveTo>
                  <a:lnTo>
                    <a:pt x="1704547" y="0"/>
                  </a:lnTo>
                  <a:lnTo>
                    <a:pt x="1704547" y="624101"/>
                  </a:lnTo>
                  <a:lnTo>
                    <a:pt x="0" y="62410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704547" cy="6717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8100000">
            <a:off x="-4492195" y="-7745617"/>
            <a:ext cx="7589194" cy="9537300"/>
            <a:chOff x="0" y="0"/>
            <a:chExt cx="1998800" cy="25118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98800" cy="2511882"/>
            </a:xfrm>
            <a:custGeom>
              <a:avLst/>
              <a:gdLst/>
              <a:ahLst/>
              <a:cxnLst/>
              <a:rect r="r" b="b" t="t" l="l"/>
              <a:pathLst>
                <a:path h="2511882" w="1998800">
                  <a:moveTo>
                    <a:pt x="0" y="0"/>
                  </a:moveTo>
                  <a:lnTo>
                    <a:pt x="1998800" y="0"/>
                  </a:lnTo>
                  <a:lnTo>
                    <a:pt x="1998800" y="2511882"/>
                  </a:lnTo>
                  <a:lnTo>
                    <a:pt x="0" y="2511882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98800" cy="2559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6969118">
            <a:off x="14066150" y="7952630"/>
            <a:ext cx="11833737" cy="8947818"/>
            <a:chOff x="0" y="0"/>
            <a:chExt cx="3116705" cy="235662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16705" cy="2356627"/>
            </a:xfrm>
            <a:custGeom>
              <a:avLst/>
              <a:gdLst/>
              <a:ahLst/>
              <a:cxnLst/>
              <a:rect r="r" b="b" t="t" l="l"/>
              <a:pathLst>
                <a:path h="2356627" w="3116705">
                  <a:moveTo>
                    <a:pt x="0" y="0"/>
                  </a:moveTo>
                  <a:lnTo>
                    <a:pt x="3116705" y="0"/>
                  </a:lnTo>
                  <a:lnTo>
                    <a:pt x="3116705" y="2356627"/>
                  </a:lnTo>
                  <a:lnTo>
                    <a:pt x="0" y="2356627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3116705" cy="2404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07570" y="44301"/>
            <a:ext cx="2080430" cy="1968798"/>
          </a:xfrm>
          <a:custGeom>
            <a:avLst/>
            <a:gdLst/>
            <a:ahLst/>
            <a:cxnLst/>
            <a:rect r="r" b="b" t="t" l="l"/>
            <a:pathLst>
              <a:path h="1968798" w="2080430">
                <a:moveTo>
                  <a:pt x="0" y="0"/>
                </a:moveTo>
                <a:lnTo>
                  <a:pt x="2080430" y="0"/>
                </a:lnTo>
                <a:lnTo>
                  <a:pt x="2080430" y="1968798"/>
                </a:lnTo>
                <a:lnTo>
                  <a:pt x="0" y="1968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68025" y="2013099"/>
            <a:ext cx="4841985" cy="5344033"/>
          </a:xfrm>
          <a:custGeom>
            <a:avLst/>
            <a:gdLst/>
            <a:ahLst/>
            <a:cxnLst/>
            <a:rect r="r" b="b" t="t" l="l"/>
            <a:pathLst>
              <a:path h="5344033" w="4841985">
                <a:moveTo>
                  <a:pt x="0" y="0"/>
                </a:moveTo>
                <a:lnTo>
                  <a:pt x="4841985" y="0"/>
                </a:lnTo>
                <a:lnTo>
                  <a:pt x="4841985" y="5344032"/>
                </a:lnTo>
                <a:lnTo>
                  <a:pt x="0" y="5344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826" t="0" r="-24331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40513" y="2372340"/>
            <a:ext cx="5972449" cy="4984791"/>
          </a:xfrm>
          <a:custGeom>
            <a:avLst/>
            <a:gdLst/>
            <a:ahLst/>
            <a:cxnLst/>
            <a:rect r="r" b="b" t="t" l="l"/>
            <a:pathLst>
              <a:path h="4984791" w="5972449">
                <a:moveTo>
                  <a:pt x="0" y="0"/>
                </a:moveTo>
                <a:lnTo>
                  <a:pt x="5972449" y="0"/>
                </a:lnTo>
                <a:lnTo>
                  <a:pt x="5972449" y="4984791"/>
                </a:lnTo>
                <a:lnTo>
                  <a:pt x="0" y="4984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60407" r="-184459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4036883" y="5035075"/>
            <a:ext cx="2521047" cy="710544"/>
            <a:chOff x="0" y="0"/>
            <a:chExt cx="1870274" cy="5271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70274" cy="527127"/>
            </a:xfrm>
            <a:custGeom>
              <a:avLst/>
              <a:gdLst/>
              <a:ahLst/>
              <a:cxnLst/>
              <a:rect r="r" b="b" t="t" l="l"/>
              <a:pathLst>
                <a:path h="527127" w="1870274">
                  <a:moveTo>
                    <a:pt x="0" y="26356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1870274" y="203200"/>
                  </a:lnTo>
                  <a:lnTo>
                    <a:pt x="1870274" y="323927"/>
                  </a:lnTo>
                  <a:lnTo>
                    <a:pt x="406400" y="323927"/>
                  </a:lnTo>
                  <a:lnTo>
                    <a:pt x="406400" y="527127"/>
                  </a:lnTo>
                  <a:lnTo>
                    <a:pt x="0" y="263563"/>
                  </a:lnTo>
                  <a:close/>
                </a:path>
              </a:pathLst>
            </a:custGeom>
            <a:solidFill>
              <a:srgbClr val="C8806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155575"/>
              <a:ext cx="1768674" cy="168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885967" y="9163050"/>
            <a:ext cx="14321602" cy="781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>
                <a:solidFill>
                  <a:srgbClr val="004AAD"/>
                </a:solidFill>
                <a:latin typeface="Roboto"/>
              </a:rPr>
              <a:t>A known mass is used to calibrate the load cell.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96761" y="392131"/>
            <a:ext cx="12491400" cy="113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4AAD"/>
                </a:solidFill>
                <a:latin typeface="Roboto Bold"/>
              </a:rPr>
              <a:t>Calibrating loadcell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DAGCHoUS96Q</dc:identifier>
  <dcterms:modified xsi:type="dcterms:W3CDTF">2011-08-01T06:04:30Z</dcterms:modified>
  <cp:revision>1</cp:revision>
  <dc:title>week 12 report</dc:title>
</cp:coreProperties>
</file>